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3, Lecture</a:t>
            </a:r>
            <a:r>
              <a:rPr lang="en-US" baseline="0" dirty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/>
              <a:t>Part 3:  Basics of Criminal Law</a:t>
            </a:r>
          </a:p>
          <a:p>
            <a:r>
              <a:rPr lang="en-US" dirty="0"/>
              <a:t>Lecture 1:  Nature, Sources, Limits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Role of the Courts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 after legislative involvement and the requirements of the Federal Constitution, courts still play an important role both in interpreting the CL- and MPC-derived criminal statutes – </a:t>
            </a:r>
            <a:r>
              <a:rPr lang="en-US" b="1" dirty="0"/>
              <a:t>why?</a:t>
            </a:r>
            <a:endParaRPr lang="en-US" dirty="0"/>
          </a:p>
          <a:p>
            <a:pPr lvl="1"/>
            <a:r>
              <a:rPr lang="en-US" dirty="0"/>
              <a:t>Ascertainment of guilt (usually factual process)</a:t>
            </a:r>
          </a:p>
          <a:p>
            <a:pPr lvl="1"/>
            <a:r>
              <a:rPr lang="en-US" dirty="0"/>
              <a:t>Resolution of statutory language the meaning of which may be reasonably debated (unclear or ambiguous meaning, etc.)</a:t>
            </a:r>
          </a:p>
          <a:p>
            <a:pPr lvl="1"/>
            <a:r>
              <a:rPr lang="en-US" dirty="0"/>
              <a:t>Resolution of internal inconsistencies </a:t>
            </a:r>
            <a:r>
              <a:rPr lang="en-US"/>
              <a:t>or overlaps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“Criminal Law”?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First:  what is the </a:t>
            </a:r>
            <a:r>
              <a:rPr lang="en-US" i="1" dirty="0"/>
              <a:t>method</a:t>
            </a:r>
            <a:r>
              <a:rPr lang="en-US" dirty="0"/>
              <a:t> of the criminal law, or more specifically, how does it operate?</a:t>
            </a:r>
          </a:p>
          <a:p>
            <a:r>
              <a:rPr lang="en-US" dirty="0"/>
              <a:t>Criminal Law comprises a series of commands</a:t>
            </a:r>
          </a:p>
          <a:p>
            <a:pPr lvl="1"/>
            <a:r>
              <a:rPr lang="en-US" dirty="0"/>
              <a:t>Most are </a:t>
            </a:r>
            <a:r>
              <a:rPr lang="en-US" i="1" dirty="0"/>
              <a:t>prohibitive</a:t>
            </a:r>
            <a:r>
              <a:rPr lang="en-US" dirty="0"/>
              <a:t> (“must not”) commands:</a:t>
            </a:r>
          </a:p>
          <a:p>
            <a:pPr lvl="2"/>
            <a:r>
              <a:rPr lang="en-US" dirty="0"/>
              <a:t>“you must not murder”</a:t>
            </a:r>
          </a:p>
          <a:p>
            <a:pPr lvl="2"/>
            <a:r>
              <a:rPr lang="en-US" dirty="0"/>
              <a:t>“you must not steal”</a:t>
            </a:r>
          </a:p>
          <a:p>
            <a:pPr lvl="1"/>
            <a:r>
              <a:rPr lang="en-US" dirty="0"/>
              <a:t>Some are </a:t>
            </a:r>
            <a:r>
              <a:rPr lang="en-US" i="1" dirty="0"/>
              <a:t>affirmative</a:t>
            </a:r>
            <a:r>
              <a:rPr lang="en-US" dirty="0"/>
              <a:t> (“must”) requirements:</a:t>
            </a:r>
          </a:p>
          <a:p>
            <a:pPr lvl="2"/>
            <a:r>
              <a:rPr lang="en-US" dirty="0"/>
              <a:t>“you must support your (minor) children”</a:t>
            </a:r>
          </a:p>
          <a:p>
            <a:pPr lvl="2"/>
            <a:r>
              <a:rPr lang="en-US" dirty="0"/>
              <a:t>“you must file (and pay) your income taxes”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“Criminal Law”?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Second:  to whom does the method apply?</a:t>
            </a:r>
          </a:p>
          <a:p>
            <a:r>
              <a:rPr lang="en-US" dirty="0"/>
              <a:t>Commands are valid and binding on all persons within their terms at the time of compliance</a:t>
            </a:r>
          </a:p>
          <a:p>
            <a:pPr lvl="1"/>
            <a:r>
              <a:rPr lang="en-US" dirty="0"/>
              <a:t>Generally speak to (all) members of the community</a:t>
            </a:r>
          </a:p>
          <a:p>
            <a:pPr lvl="2"/>
            <a:r>
              <a:rPr lang="en-US" dirty="0"/>
              <a:t>Some affirmative defenses (discussed in Part 6)</a:t>
            </a:r>
          </a:p>
          <a:p>
            <a:pPr lvl="1"/>
            <a:r>
              <a:rPr lang="en-US" dirty="0"/>
              <a:t>Generally are applicable at all times after enactment</a:t>
            </a:r>
          </a:p>
          <a:p>
            <a:pPr lvl="2"/>
            <a:r>
              <a:rPr lang="en-US" dirty="0"/>
              <a:t>Some limited exceptions (e.g., delayed effective date)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“Criminal Law”?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Third:  how is the method enforced?</a:t>
            </a:r>
          </a:p>
          <a:p>
            <a:pPr lvl="1"/>
            <a:r>
              <a:rPr lang="en-US" dirty="0"/>
              <a:t>These commands are subject to sanctions for non-compliance which the community (generally the Government) is prepared to enforce</a:t>
            </a:r>
          </a:p>
          <a:p>
            <a:r>
              <a:rPr lang="en-US" dirty="0"/>
              <a:t>So what makes this different from any other area of law (e.g., torts, contracts, etc.)?</a:t>
            </a:r>
          </a:p>
          <a:p>
            <a:pPr lvl="1"/>
            <a:r>
              <a:rPr lang="en-US" dirty="0"/>
              <a:t>Probably not sufficient to describe “crimes” as “societal wrongs sought to be prevented”</a:t>
            </a:r>
          </a:p>
          <a:p>
            <a:pPr lvl="1"/>
            <a:r>
              <a:rPr lang="en-US" dirty="0"/>
              <a:t>“community (criminal) condemnation” is one distinguishing factor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“Criminal Law”?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Criminal Condemnation (“Punishment”)</a:t>
            </a:r>
          </a:p>
          <a:p>
            <a:pPr lvl="1"/>
            <a:r>
              <a:rPr lang="en-US" dirty="0"/>
              <a:t>More than just a mere </a:t>
            </a:r>
            <a:r>
              <a:rPr lang="en-US" i="1" dirty="0"/>
              <a:t>consequence</a:t>
            </a:r>
            <a:r>
              <a:rPr lang="en-US" dirty="0"/>
              <a:t> of an action</a:t>
            </a:r>
          </a:p>
          <a:p>
            <a:pPr lvl="1"/>
            <a:r>
              <a:rPr lang="en-US" dirty="0"/>
              <a:t>Involves a judgment of </a:t>
            </a:r>
            <a:r>
              <a:rPr lang="en-US" i="1" dirty="0"/>
              <a:t>community condemnation</a:t>
            </a:r>
            <a:endParaRPr lang="en-US" dirty="0"/>
          </a:p>
          <a:p>
            <a:pPr lvl="1"/>
            <a:r>
              <a:rPr lang="en-US" dirty="0"/>
              <a:t>“The essence of moral delinquency lies in the criminal conviction itself.  . . .  It is the expression of the community’s hatred, fear, or contempt for the convict which alone characterizes physical hardship as punishment.”  (CB 52)</a:t>
            </a:r>
          </a:p>
          <a:p>
            <a:r>
              <a:rPr lang="en-US" dirty="0"/>
              <a:t>This aspect of punishment is inherent, however criminal conviction </a:t>
            </a:r>
            <a:r>
              <a:rPr lang="en-US" i="1" dirty="0"/>
              <a:t>usually</a:t>
            </a:r>
            <a:r>
              <a:rPr lang="en-US" dirty="0"/>
              <a:t> is accompanied by physical punishment (e.g., coercion-backed fines, imprisonment, etc.)</a:t>
            </a:r>
          </a:p>
          <a:p>
            <a:pPr lvl="1"/>
            <a:r>
              <a:rPr lang="en-US" dirty="0"/>
              <a:t>Criminal law (generally) has the monopoly on the imposition of physical punishment in U.S. law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Criminal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Remember:  each jurisdiction (all 50+) has a different, separate criminal code</a:t>
            </a:r>
          </a:p>
          <a:p>
            <a:pPr lvl="1"/>
            <a:r>
              <a:rPr lang="en-US" dirty="0"/>
              <a:t>However, nearly all of these share one or both of two common ancestors/sources of influence:</a:t>
            </a:r>
          </a:p>
          <a:p>
            <a:pPr lvl="1"/>
            <a:r>
              <a:rPr lang="en-US" dirty="0"/>
              <a:t>(1) the “Common Law” (CL)</a:t>
            </a:r>
          </a:p>
          <a:p>
            <a:pPr lvl="1"/>
            <a:r>
              <a:rPr lang="en-US" dirty="0"/>
              <a:t>(2) the Model Penal Code (MPC)</a:t>
            </a:r>
          </a:p>
          <a:p>
            <a:r>
              <a:rPr lang="en-US" dirty="0"/>
              <a:t>This course will examine doctrines of the Common Law (as adopted by a majority of jurisdictions) and the MPC (as codified by the American Law Institute)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Criminal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“Common Law”</a:t>
            </a:r>
          </a:p>
          <a:p>
            <a:pPr lvl="1"/>
            <a:r>
              <a:rPr lang="en-US" dirty="0"/>
              <a:t>There is no single criminal code in the U.S.</a:t>
            </a:r>
          </a:p>
          <a:p>
            <a:pPr lvl="1"/>
            <a:r>
              <a:rPr lang="en-US" dirty="0"/>
              <a:t>However, much of U.S. criminal law finds its roots in the British common law tradition</a:t>
            </a:r>
          </a:p>
          <a:p>
            <a:pPr lvl="2"/>
            <a:r>
              <a:rPr lang="en-US" dirty="0"/>
              <a:t>This tradition was one of “judge made” law in the British courts – i.e., law that evolved as (British) courts considered various criminal matters not specifically part of a codified statutory system</a:t>
            </a:r>
          </a:p>
          <a:p>
            <a:pPr lvl="1"/>
            <a:r>
              <a:rPr lang="en-US" dirty="0"/>
              <a:t>The founding colonists brought aspects of this “common law” tradition with them, however over time it evolved in the American tradition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Criminal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“Common Law”</a:t>
            </a:r>
          </a:p>
          <a:p>
            <a:pPr lvl="1"/>
            <a:r>
              <a:rPr lang="en-US" dirty="0"/>
              <a:t>Legislatures began (first) to “supplement” the common law</a:t>
            </a:r>
          </a:p>
          <a:p>
            <a:pPr lvl="1"/>
            <a:r>
              <a:rPr lang="en-US" dirty="0"/>
              <a:t>Over time, (imported) common law was replaced by full legislative enactment</a:t>
            </a:r>
          </a:p>
          <a:p>
            <a:pPr lvl="2"/>
            <a:r>
              <a:rPr lang="en-US" dirty="0"/>
              <a:t>This practice was consistent with the no “</a:t>
            </a:r>
            <a:r>
              <a:rPr lang="en-US" i="1" dirty="0"/>
              <a:t>ex post facto</a:t>
            </a:r>
            <a:r>
              <a:rPr lang="en-US" dirty="0"/>
              <a:t>” provisions of the Constitution</a:t>
            </a:r>
          </a:p>
          <a:p>
            <a:pPr lvl="2"/>
            <a:r>
              <a:rPr lang="en-US" dirty="0"/>
              <a:t>Many State legislatures, however, </a:t>
            </a:r>
            <a:r>
              <a:rPr lang="en-US" u="sng" dirty="0"/>
              <a:t>did</a:t>
            </a:r>
            <a:r>
              <a:rPr lang="en-US" dirty="0"/>
              <a:t> enact variations of the existing common law into statutory law – </a:t>
            </a:r>
            <a:r>
              <a:rPr lang="en-US" b="1" dirty="0"/>
              <a:t>why?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Criminal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Model Penal Code (MPC)</a:t>
            </a:r>
          </a:p>
          <a:p>
            <a:pPr lvl="1"/>
            <a:r>
              <a:rPr lang="en-US" dirty="0"/>
              <a:t>Arose largely as a result of problems with legislative codification with the Common Law</a:t>
            </a:r>
          </a:p>
          <a:p>
            <a:pPr lvl="2"/>
            <a:r>
              <a:rPr lang="en-US" dirty="0"/>
              <a:t>Not all crimes and defenses were codified</a:t>
            </a:r>
          </a:p>
          <a:p>
            <a:pPr lvl="2"/>
            <a:r>
              <a:rPr lang="en-US" dirty="0"/>
              <a:t>Much work still left to the courts</a:t>
            </a:r>
          </a:p>
          <a:p>
            <a:pPr lvl="2"/>
            <a:r>
              <a:rPr lang="en-US" dirty="0"/>
              <a:t>Gaps in statutory penal doctrines (conspiracy, etc.)</a:t>
            </a:r>
          </a:p>
          <a:p>
            <a:pPr lvl="1"/>
            <a:r>
              <a:rPr lang="en-US" dirty="0"/>
              <a:t>Model Penal Code developed in 1960s to address these problems</a:t>
            </a:r>
          </a:p>
          <a:p>
            <a:pPr lvl="2"/>
            <a:r>
              <a:rPr lang="en-US" dirty="0"/>
              <a:t>Not adopted as a complete law (except in some </a:t>
            </a:r>
            <a:r>
              <a:rPr lang="en-US"/>
              <a:t>Tribal nations)</a:t>
            </a:r>
            <a:endParaRPr lang="en-US" dirty="0"/>
          </a:p>
          <a:p>
            <a:pPr lvl="2"/>
            <a:r>
              <a:rPr lang="en-US" dirty="0"/>
              <a:t>Some jurisdictions have adopted substantial portions of the MPC</a:t>
            </a:r>
          </a:p>
          <a:p>
            <a:pPr lvl="2"/>
            <a:r>
              <a:rPr lang="en-US" dirty="0"/>
              <a:t>Others have used it, and its commentaries, as guidance to fill “gaps” in their existing statutory (usually common law) systems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2518</TotalTime>
  <Words>816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Criminal Law</vt:lpstr>
      <vt:lpstr>Criminal Law</vt:lpstr>
      <vt:lpstr>What is the “Criminal Law”?</vt:lpstr>
      <vt:lpstr>What is the “Criminal Law”?</vt:lpstr>
      <vt:lpstr>What is the “Criminal Law”?</vt:lpstr>
      <vt:lpstr>What is the “Criminal Law”?</vt:lpstr>
      <vt:lpstr>Sources of Criminal Law</vt:lpstr>
      <vt:lpstr>Sources of Criminal Law</vt:lpstr>
      <vt:lpstr>Sources of Criminal Law</vt:lpstr>
      <vt:lpstr>Sources of Criminal Law</vt:lpstr>
      <vt:lpstr>Modern Role of the Courts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70</cp:revision>
  <dcterms:created xsi:type="dcterms:W3CDTF">2015-12-09T04:26:39Z</dcterms:created>
  <dcterms:modified xsi:type="dcterms:W3CDTF">2023-06-18T20:40:48Z</dcterms:modified>
</cp:coreProperties>
</file>